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2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9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66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43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83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56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0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8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38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63456-3561-425D-A120-603DB59CB7CC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E3307-7798-42AB-B4AC-1398BF0BF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2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gif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812" y="161606"/>
            <a:ext cx="12294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176" y="2135316"/>
            <a:ext cx="12156142" cy="24314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1:Học </a:t>
            </a:r>
            <a:r>
              <a:rPr lang="en-US" sz="80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80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2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7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7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7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72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72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3852" y="3504758"/>
            <a:ext cx="6323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76" y="1493509"/>
            <a:ext cx="1329925" cy="7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3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046" y="854157"/>
            <a:ext cx="874655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Hoàng Lân (sinh năm </a:t>
            </a:r>
            <a:r>
              <a:rPr lang="vi-VN" sz="2800" b="1" dirty="0" smtClean="0">
                <a:latin typeface="+mj-lt"/>
              </a:rPr>
              <a:t>1942)</a:t>
            </a:r>
            <a:r>
              <a:rPr lang="en-US" sz="2800" b="1" dirty="0" smtClean="0">
                <a:latin typeface="+mj-lt"/>
              </a:rPr>
              <a:t>. </a:t>
            </a:r>
            <a:r>
              <a:rPr lang="vi-VN" sz="2800" b="1" dirty="0" smtClean="0">
                <a:latin typeface="+mj-lt"/>
              </a:rPr>
              <a:t>Ông </a:t>
            </a:r>
            <a:r>
              <a:rPr lang="vi-VN" sz="2800" b="1" dirty="0">
                <a:latin typeface="+mj-lt"/>
              </a:rPr>
              <a:t>cùng người anh em sinh đôi 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r>
              <a:rPr lang="vi-VN" sz="2800" b="1" dirty="0">
                <a:latin typeface="+mj-lt"/>
              </a:rPr>
              <a:t> trở thành một cặp nhạc sĩ quen thuộc với người yêu nhạc Việt Nam. Hai ông đã được Chủ tịch nước trao tặng Giải thưởng Nhà nước về văn học - nghệ thuật năm 2012</a:t>
            </a:r>
            <a:r>
              <a:rPr lang="vi-VN" sz="2800" b="1" dirty="0" smtClean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hoạt động âm nhạc trong phong trào thiếu niên thành phố. 1996-1997, tham gia công tác giảng dạy âm nhạc tại Trường huấn luyện cán bộ thanh niên Thành phố Hồ Chí Minh</a:t>
            </a:r>
            <a:r>
              <a:rPr lang="vi-VN" sz="2800" b="1" dirty="0" smtClean="0"/>
              <a:t>.</a:t>
            </a:r>
            <a:endParaRPr lang="en-US" sz="2800" b="1" dirty="0" smtClean="0"/>
          </a:p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155" y="80684"/>
            <a:ext cx="4020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HỌC HÁT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762" y="443755"/>
            <a:ext cx="402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4127" y="1042415"/>
            <a:ext cx="3100308" cy="4975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7" y="-64294"/>
            <a:ext cx="1329925" cy="7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8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81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707" y="121027"/>
            <a:ext cx="4020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107" y="528920"/>
            <a:ext cx="4365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507" y="1125075"/>
            <a:ext cx="4365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7706" y="926638"/>
            <a:ext cx="41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8077" y="1712271"/>
            <a:ext cx="4872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07" y="2948490"/>
            <a:ext cx="4625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104" y="0"/>
            <a:ext cx="7028331" cy="648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355042" y="913245"/>
            <a:ext cx="416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3969" y="1103752"/>
            <a:ext cx="62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5943599" y="1250576"/>
            <a:ext cx="239807" cy="4379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219823" y="3428080"/>
            <a:ext cx="180977" cy="4379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43599" y="961394"/>
            <a:ext cx="1777254" cy="3558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793440" y="1317250"/>
            <a:ext cx="239807" cy="28918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193491" y="1347470"/>
            <a:ext cx="239807" cy="28918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534150" y="2095500"/>
            <a:ext cx="228601" cy="2762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088405" y="2066925"/>
            <a:ext cx="451035" cy="4572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6879008" y="3442168"/>
            <a:ext cx="451035" cy="4572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033247" y="3508942"/>
            <a:ext cx="228601" cy="2762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624649" y="4471984"/>
            <a:ext cx="228601" cy="2762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534149" y="4471983"/>
            <a:ext cx="228601" cy="276225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9820272" y="5214932"/>
            <a:ext cx="228601" cy="20479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9566456" y="4962525"/>
            <a:ext cx="2244544" cy="4572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54106" y="3388065"/>
            <a:ext cx="190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8325" y="3367084"/>
            <a:ext cx="2381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29889" y="3851149"/>
            <a:ext cx="238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90484" y="3847784"/>
            <a:ext cx="181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68527" y="3859176"/>
            <a:ext cx="1813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4669" y="4375472"/>
            <a:ext cx="236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69779" y="4351978"/>
            <a:ext cx="2533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6972" y="4922544"/>
            <a:ext cx="2415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657899" y="4961152"/>
            <a:ext cx="2881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1851" y="5424236"/>
            <a:ext cx="2984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01" y="-68197"/>
            <a:ext cx="1329925" cy="7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4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óng dáng một ngôi trường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1028" y="-609600"/>
            <a:ext cx="609600" cy="609600"/>
          </a:xfrm>
          <a:prstGeom prst="rect">
            <a:avLst/>
          </a:prstGeom>
        </p:spPr>
      </p:pic>
      <p:pic>
        <p:nvPicPr>
          <p:cNvPr id="4" name="KHOA NHAC TAT MO NHAC">
            <a:extLst>
              <a:ext uri="{FF2B5EF4-FFF2-40B4-BE49-F238E27FC236}">
                <a16:creationId xmlns="" xmlns:a16="http://schemas.microsoft.com/office/drawing/2014/main" id="{4C306882-18BB-46A8-B932-7ABD7D638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225126"/>
            <a:ext cx="786186" cy="786186"/>
          </a:xfrm>
          <a:prstGeom prst="rect">
            <a:avLst/>
          </a:prstGeom>
        </p:spPr>
      </p:pic>
      <p:pic>
        <p:nvPicPr>
          <p:cNvPr id="5" name="khoa nhac tat mo nhac">
            <a:extLst>
              <a:ext uri="{FF2B5EF4-FFF2-40B4-BE49-F238E27FC236}">
                <a16:creationId xmlns="" xmlns:a16="http://schemas.microsoft.com/office/drawing/2014/main" id="{A5E5FA4F-ABF0-4FE4-9FA3-6B97D1D26F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372" y="0"/>
            <a:ext cx="892378" cy="892378"/>
          </a:xfrm>
          <a:prstGeom prst="rect">
            <a:avLst/>
          </a:prstGeom>
        </p:spPr>
      </p:pic>
      <p:pic>
        <p:nvPicPr>
          <p:cNvPr id="6" name="bóng dáng một ngôi trường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27772" y="-765628"/>
            <a:ext cx="609600" cy="609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886857" y="4107542"/>
            <a:ext cx="174171" cy="4644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127828" y="4107542"/>
            <a:ext cx="174171" cy="4644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368799" y="4107542"/>
            <a:ext cx="174171" cy="4644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6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5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51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8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19022" y="1985202"/>
            <a:ext cx="72813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4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4400" dirty="0" smtClean="0">
                <a:solidFill>
                  <a:srgbClr val="333333"/>
                </a:solidFill>
                <a:latin typeface="+mj-lt"/>
              </a:rPr>
              <a:t>ài </a:t>
            </a:r>
            <a:r>
              <a:rPr lang="vi-VN" sz="4400" dirty="0">
                <a:solidFill>
                  <a:srgbClr val="333333"/>
                </a:solidFill>
                <a:latin typeface="+mj-lt"/>
              </a:rPr>
              <a:t>hát giúp HS cảm nhận được tình yêu thương thầy cô, mái trường và những kỷ niệm khó phai của một thời cắp sách đến trường.</a:t>
            </a:r>
            <a:endParaRPr lang="en-US" sz="44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3067" y="1140179"/>
            <a:ext cx="5520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smtClean="0">
                <a:solidFill>
                  <a:srgbClr val="FF0000"/>
                </a:solidFill>
              </a:rPr>
              <a:t>NỘI DUNG BÀI HÁT</a:t>
            </a:r>
          </a:p>
        </p:txBody>
      </p:sp>
    </p:spTree>
    <p:extLst>
      <p:ext uri="{BB962C8B-B14F-4D97-AF65-F5344CB8AC3E}">
        <p14:creationId xmlns:p14="http://schemas.microsoft.com/office/powerpoint/2010/main" val="1093946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0171" y="1306286"/>
            <a:ext cx="4702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DẶN DÒ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4285" y="2198915"/>
            <a:ext cx="6756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2511" y="3522354"/>
            <a:ext cx="6756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511" y="-609600"/>
            <a:ext cx="609600" cy="6096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CHUNG MỸ ANH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1152366"/>
            <a:ext cx="1329925" cy="7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Widescreen</PresentationFormat>
  <Paragraphs>39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2021-09-03T22:12:41Z</dcterms:created>
  <dcterms:modified xsi:type="dcterms:W3CDTF">2021-09-03T22:13:02Z</dcterms:modified>
</cp:coreProperties>
</file>